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9" r:id="rId8"/>
    <p:sldId id="261" r:id="rId9"/>
    <p:sldId id="270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AD50-11B5-471F-A87F-38BB955C191E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220-4255-45EA-8182-5F95507D6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31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AD50-11B5-471F-A87F-38BB955C191E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220-4255-45EA-8182-5F95507D6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95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AD50-11B5-471F-A87F-38BB955C191E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220-4255-45EA-8182-5F95507D6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39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AD50-11B5-471F-A87F-38BB955C191E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220-4255-45EA-8182-5F95507D6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97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AD50-11B5-471F-A87F-38BB955C191E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220-4255-45EA-8182-5F95507D6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18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AD50-11B5-471F-A87F-38BB955C191E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220-4255-45EA-8182-5F95507D6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09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AD50-11B5-471F-A87F-38BB955C191E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220-4255-45EA-8182-5F95507D6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395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AD50-11B5-471F-A87F-38BB955C191E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220-4255-45EA-8182-5F95507D6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357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AD50-11B5-471F-A87F-38BB955C191E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220-4255-45EA-8182-5F95507D6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52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AD50-11B5-471F-A87F-38BB955C191E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220-4255-45EA-8182-5F95507D6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367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AD50-11B5-471F-A87F-38BB955C191E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220-4255-45EA-8182-5F95507D6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60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1AD50-11B5-471F-A87F-38BB955C191E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2220-4255-45EA-8182-5F95507D6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12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mailto:year1@stmarksrcprimary.co.u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letters-and-sounds" TargetMode="External"/><Relationship Id="rId2" Type="http://schemas.openxmlformats.org/officeDocument/2006/relationships/hyperlink" Target="https://www.youtube.com/watch?v=jvAYUvQUrG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b="1" dirty="0" smtClean="0">
                <a:latin typeface="SassoonPrimaryInfant" pitchFamily="2" charset="0"/>
              </a:rPr>
              <a:t>Welcome to Year 1!</a:t>
            </a:r>
            <a:endParaRPr lang="en-GB" sz="7200" b="1" dirty="0">
              <a:latin typeface="SassoonPrimaryInfant" pitchFamily="2" charset="0"/>
            </a:endParaRPr>
          </a:p>
        </p:txBody>
      </p:sp>
      <p:pic>
        <p:nvPicPr>
          <p:cNvPr id="1026" name="Picture 2" descr="C:\Users\apo\AppData\Local\Microsoft\Windows\Temporary Internet Files\Content.IE5\FK4E9ISH\rk8_teacher1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645024"/>
            <a:ext cx="28575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95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Maths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Maths at St Mark’s is </a:t>
            </a:r>
            <a:r>
              <a:rPr lang="en-GB" dirty="0" smtClean="0">
                <a:latin typeface="SassoonPrimaryInfant" pitchFamily="2" charset="0"/>
              </a:rPr>
              <a:t>fun, active and sensory</a:t>
            </a:r>
          </a:p>
          <a:p>
            <a:r>
              <a:rPr lang="en-GB" dirty="0" smtClean="0">
                <a:latin typeface="SassoonPrimaryInfant" pitchFamily="2" charset="0"/>
              </a:rPr>
              <a:t>Maths sessions will be completed daily</a:t>
            </a:r>
          </a:p>
          <a:p>
            <a:r>
              <a:rPr lang="en-GB" dirty="0" err="1" smtClean="0">
                <a:latin typeface="SassoonPrimaryInfant" pitchFamily="2" charset="0"/>
              </a:rPr>
              <a:t>Rockstars</a:t>
            </a:r>
            <a:r>
              <a:rPr lang="en-GB" dirty="0" smtClean="0">
                <a:latin typeface="SassoonPrimaryInfant" pitchFamily="2" charset="0"/>
              </a:rPr>
              <a:t> </a:t>
            </a:r>
            <a:r>
              <a:rPr lang="en-GB" dirty="0" err="1" smtClean="0">
                <a:latin typeface="SassoonPrimaryInfant" pitchFamily="2" charset="0"/>
              </a:rPr>
              <a:t>Timestables</a:t>
            </a:r>
            <a:r>
              <a:rPr lang="en-GB" dirty="0" smtClean="0">
                <a:latin typeface="SassoonPrimaryInfant" pitchFamily="2" charset="0"/>
              </a:rPr>
              <a:t>- 2, 5 and 10 </a:t>
            </a:r>
            <a:r>
              <a:rPr lang="en-GB" dirty="0" err="1" smtClean="0">
                <a:latin typeface="SassoonPrimaryInfant" pitchFamily="2" charset="0"/>
              </a:rPr>
              <a:t>timestables</a:t>
            </a:r>
            <a:endParaRPr lang="en-GB" dirty="0" smtClean="0">
              <a:latin typeface="SassoonPrimaryInfant" pitchFamily="2" charset="0"/>
            </a:endParaRPr>
          </a:p>
          <a:p>
            <a:r>
              <a:rPr lang="en-GB" dirty="0" smtClean="0">
                <a:latin typeface="SassoonPrimaryInfant" pitchFamily="2" charset="0"/>
              </a:rPr>
              <a:t>Not always a written </a:t>
            </a:r>
            <a:r>
              <a:rPr lang="en-GB" dirty="0" smtClean="0">
                <a:latin typeface="SassoonPrimaryInfant" pitchFamily="2" charset="0"/>
              </a:rPr>
              <a:t>activity- can often by a physical task or outdoor learning</a:t>
            </a:r>
            <a:endParaRPr lang="en-GB" dirty="0" smtClean="0">
              <a:latin typeface="SassoonPrimaryInfant" pitchFamily="2" charset="0"/>
            </a:endParaRPr>
          </a:p>
          <a:p>
            <a:r>
              <a:rPr lang="en-GB" dirty="0" smtClean="0">
                <a:latin typeface="SassoonPrimaryInfant" pitchFamily="2" charset="0"/>
              </a:rPr>
              <a:t>Outdoor maths </a:t>
            </a:r>
            <a:r>
              <a:rPr lang="en-GB" dirty="0" smtClean="0">
                <a:latin typeface="SassoonPrimaryInfant" pitchFamily="2" charset="0"/>
              </a:rPr>
              <a:t>is used </a:t>
            </a:r>
            <a:r>
              <a:rPr lang="en-GB" dirty="0" smtClean="0">
                <a:latin typeface="SassoonPrimaryInfant" pitchFamily="2" charset="0"/>
              </a:rPr>
              <a:t>to explore learning</a:t>
            </a:r>
            <a:r>
              <a:rPr lang="en-GB" dirty="0">
                <a:latin typeface="SassoonPrimaryInfant" pitchFamily="2" charset="0"/>
              </a:rPr>
              <a:t> </a:t>
            </a:r>
            <a:r>
              <a:rPr lang="en-GB" dirty="0" smtClean="0">
                <a:latin typeface="SassoonPrimaryInfant" pitchFamily="2" charset="0"/>
              </a:rPr>
              <a:t>through practical skills and questioning</a:t>
            </a:r>
          </a:p>
          <a:p>
            <a:endParaRPr lang="en-GB" dirty="0" smtClean="0"/>
          </a:p>
        </p:txBody>
      </p:sp>
      <p:pic>
        <p:nvPicPr>
          <p:cNvPr id="7170" name="Picture 2" descr="C:\Users\apo\AppData\Local\Microsoft\Windows\Temporary Internet Files\Content.IE5\XOLLRVHP\math_one_half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20688"/>
            <a:ext cx="1608225" cy="80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86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Spelling and Times </a:t>
            </a:r>
            <a:r>
              <a:rPr lang="en-GB" dirty="0">
                <a:latin typeface="SassoonPrimaryInfant" pitchFamily="2" charset="0"/>
              </a:rPr>
              <a:t>T</a:t>
            </a:r>
            <a:r>
              <a:rPr lang="en-GB" dirty="0" smtClean="0">
                <a:latin typeface="SassoonPrimaryInfant" pitchFamily="2" charset="0"/>
              </a:rPr>
              <a:t>ables 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SassoonPrimaryInfant" pitchFamily="2" charset="0"/>
              </a:rPr>
              <a:t>Spellings will begin to be sent home in January and the children will be tested once a </a:t>
            </a:r>
            <a:r>
              <a:rPr lang="en-GB" dirty="0" smtClean="0">
                <a:latin typeface="SassoonPrimaryInfant" pitchFamily="2" charset="0"/>
              </a:rPr>
              <a:t>week- please practice them at home. Thei</a:t>
            </a:r>
            <a:r>
              <a:rPr lang="en-GB" dirty="0" smtClean="0">
                <a:latin typeface="SassoonPrimaryInfant" pitchFamily="2" charset="0"/>
              </a:rPr>
              <a:t>r results will be sent home alongside their new spellings on a Friday.</a:t>
            </a:r>
            <a:endParaRPr lang="en-GB" dirty="0" smtClean="0">
              <a:latin typeface="SassoonPrimaryInfant" pitchFamily="2" charset="0"/>
            </a:endParaRP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 smtClean="0">
                <a:latin typeface="SassoonPrimaryInfant" pitchFamily="2" charset="0"/>
              </a:rPr>
              <a:t>Times Tables will begin after </a:t>
            </a:r>
            <a:r>
              <a:rPr lang="en-GB" dirty="0" smtClean="0">
                <a:latin typeface="SassoonPrimaryInfant" pitchFamily="2" charset="0"/>
              </a:rPr>
              <a:t>October Half Term and </a:t>
            </a:r>
            <a:r>
              <a:rPr lang="en-GB" dirty="0" smtClean="0">
                <a:latin typeface="SassoonPrimaryInfant" pitchFamily="2" charset="0"/>
              </a:rPr>
              <a:t>the children are expected to begin learning 2s, 5s, and 10s. We do this through ROCKSTAR TIMES TABLES!!!!</a:t>
            </a:r>
            <a:endParaRPr lang="en-GB" dirty="0">
              <a:latin typeface="SassoonPrimaryInfant" pitchFamily="2" charset="0"/>
            </a:endParaRPr>
          </a:p>
        </p:txBody>
      </p:sp>
      <p:pic>
        <p:nvPicPr>
          <p:cNvPr id="8194" name="Picture 2" descr="C:\Users\apo\AppData\Local\Microsoft\Windows\Temporary Internet Files\Content.IE5\IXV0S4WZ\220px-Operators_(plus_minus_times_divide)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0477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41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Science 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Our Science topics in Year 1 are Plants, Animals, Everyday Materials and Seasonal Change</a:t>
            </a:r>
          </a:p>
          <a:p>
            <a:r>
              <a:rPr lang="en-GB" dirty="0" smtClean="0">
                <a:latin typeface="SassoonPrimaryInfant" pitchFamily="2" charset="0"/>
              </a:rPr>
              <a:t>Like maths we encourage experimentation and exploring their learning for themselves</a:t>
            </a:r>
          </a:p>
          <a:p>
            <a:r>
              <a:rPr lang="en-GB" dirty="0" smtClean="0">
                <a:latin typeface="SassoonPrimaryInfant" pitchFamily="2" charset="0"/>
              </a:rPr>
              <a:t>Encourage children to make predictions and ask why, about the world around them!</a:t>
            </a:r>
            <a:endParaRPr lang="en-GB" dirty="0">
              <a:latin typeface="SassoonPrimaryInfant" pitchFamily="2" charset="0"/>
            </a:endParaRPr>
          </a:p>
        </p:txBody>
      </p:sp>
      <p:pic>
        <p:nvPicPr>
          <p:cNvPr id="9218" name="Picture 2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8640"/>
            <a:ext cx="113842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Program Files\Microsoft Office\MEDIA\CAGCAT10\j0301076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373216"/>
            <a:ext cx="1274440" cy="127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41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Other Subjects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latin typeface="SassoonPrimaryInfant" pitchFamily="2" charset="0"/>
              </a:rPr>
              <a:t>Music – Begins in Spring </a:t>
            </a:r>
            <a:r>
              <a:rPr lang="en-GB" dirty="0" smtClean="0">
                <a:latin typeface="SassoonPrimaryInfant" pitchFamily="2" charset="0"/>
              </a:rPr>
              <a:t>Term with an outside agency but we do wake and shake every day</a:t>
            </a:r>
            <a:endParaRPr lang="en-GB" dirty="0" smtClean="0">
              <a:latin typeface="SassoonPrimaryInfant" pitchFamily="2" charset="0"/>
            </a:endParaRPr>
          </a:p>
          <a:p>
            <a:r>
              <a:rPr lang="en-GB" dirty="0" smtClean="0">
                <a:latin typeface="SassoonPrimaryInfant" pitchFamily="2" charset="0"/>
              </a:rPr>
              <a:t>Art- Sketch Book </a:t>
            </a:r>
            <a:r>
              <a:rPr lang="en-GB" dirty="0" smtClean="0">
                <a:latin typeface="SassoonPrimaryInfant" pitchFamily="2" charset="0"/>
              </a:rPr>
              <a:t>work and creative free-play </a:t>
            </a:r>
            <a:endParaRPr lang="en-GB" dirty="0" smtClean="0">
              <a:latin typeface="SassoonPrimaryInfant" pitchFamily="2" charset="0"/>
            </a:endParaRPr>
          </a:p>
          <a:p>
            <a:r>
              <a:rPr lang="en-GB" dirty="0" smtClean="0">
                <a:latin typeface="SassoonPrimaryInfant" pitchFamily="2" charset="0"/>
              </a:rPr>
              <a:t>Languages – Mandarin</a:t>
            </a:r>
          </a:p>
          <a:p>
            <a:r>
              <a:rPr lang="en-GB" dirty="0" smtClean="0">
                <a:latin typeface="SassoonPrimaryInfant" pitchFamily="2" charset="0"/>
              </a:rPr>
              <a:t>Computing – Basic Programming</a:t>
            </a:r>
          </a:p>
          <a:p>
            <a:r>
              <a:rPr lang="en-GB" dirty="0" smtClean="0">
                <a:latin typeface="SassoonPrimaryInfant" pitchFamily="2" charset="0"/>
              </a:rPr>
              <a:t>PE – Work with the NUFC Foundation</a:t>
            </a:r>
          </a:p>
          <a:p>
            <a:r>
              <a:rPr lang="en-GB" dirty="0" smtClean="0">
                <a:latin typeface="SassoonPrimaryInfant" pitchFamily="2" charset="0"/>
              </a:rPr>
              <a:t>PSED- feelings/ emotions/ </a:t>
            </a:r>
            <a:r>
              <a:rPr lang="en-GB" dirty="0" smtClean="0">
                <a:latin typeface="SassoonPrimaryInfant" pitchFamily="2" charset="0"/>
              </a:rPr>
              <a:t>safety/ COVID/ Well-being</a:t>
            </a:r>
            <a:endParaRPr lang="en-GB" dirty="0" smtClean="0">
              <a:latin typeface="SassoonPrimaryInfant" pitchFamily="2" charset="0"/>
            </a:endParaRPr>
          </a:p>
          <a:p>
            <a:r>
              <a:rPr lang="en-GB" dirty="0" smtClean="0">
                <a:latin typeface="SassoonPrimaryInfant" pitchFamily="2" charset="0"/>
              </a:rPr>
              <a:t>History and Geography- Babies, The UK, Around the world, Grace Darling, George Stephenson</a:t>
            </a:r>
          </a:p>
          <a:p>
            <a:r>
              <a:rPr lang="en-GB" dirty="0" smtClean="0">
                <a:latin typeface="SassoonPrimaryInfant" pitchFamily="2" charset="0"/>
              </a:rPr>
              <a:t>RE- We follow the ‘Come and See’ Catholic education document </a:t>
            </a:r>
            <a:endParaRPr lang="en-GB" dirty="0" smtClean="0">
              <a:latin typeface="SassoonPrimaryInfant" pitchFamily="2" charset="0"/>
            </a:endParaRP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10243" name="Picture 3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151" y="5589240"/>
            <a:ext cx="1122695" cy="1146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apo\AppData\Local\Microsoft\Windows\Temporary Internet Files\Content.IE5\XOLLRVHP\Newcastle_United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5994"/>
            <a:ext cx="1328936" cy="132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C:\Users\apo\AppData\Local\Microsoft\Windows\Temporary Internet Files\Content.IE5\KMRX1U3L\544527802_ff4b59e902_z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421144" cy="1065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66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Other bits and bobs…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>
                <a:latin typeface="SassoonPrimaryInfant" pitchFamily="2" charset="0"/>
              </a:rPr>
              <a:t>COVID regulations depending- School </a:t>
            </a:r>
            <a:r>
              <a:rPr lang="en-GB" dirty="0" smtClean="0">
                <a:latin typeface="SassoonPrimaryInfant" pitchFamily="2" charset="0"/>
              </a:rPr>
              <a:t>doors open at </a:t>
            </a:r>
            <a:r>
              <a:rPr lang="en-GB" dirty="0" smtClean="0">
                <a:latin typeface="SassoonPrimaryInfant" pitchFamily="2" charset="0"/>
              </a:rPr>
              <a:t>8.40am </a:t>
            </a:r>
            <a:r>
              <a:rPr lang="en-GB" dirty="0" smtClean="0">
                <a:latin typeface="SassoonPrimaryInfant" pitchFamily="2" charset="0"/>
              </a:rPr>
              <a:t>and the bell rings at </a:t>
            </a:r>
            <a:r>
              <a:rPr lang="en-GB" dirty="0" smtClean="0">
                <a:latin typeface="SassoonPrimaryInfant" pitchFamily="2" charset="0"/>
              </a:rPr>
              <a:t>8.50am</a:t>
            </a:r>
            <a:endParaRPr lang="en-GB" dirty="0" smtClean="0">
              <a:latin typeface="SassoonPrimaryInfant" pitchFamily="2" charset="0"/>
            </a:endParaRPr>
          </a:p>
          <a:p>
            <a:r>
              <a:rPr lang="en-GB" dirty="0" smtClean="0">
                <a:latin typeface="SassoonPrimaryInfant" pitchFamily="2" charset="0"/>
              </a:rPr>
              <a:t>School Lunch bands/ Pack Lunch</a:t>
            </a:r>
          </a:p>
          <a:p>
            <a:r>
              <a:rPr lang="en-GB" dirty="0" smtClean="0">
                <a:latin typeface="SassoonPrimaryInfant" pitchFamily="2" charset="0"/>
              </a:rPr>
              <a:t>Attendance is monitored </a:t>
            </a:r>
            <a:endParaRPr lang="en-GB" dirty="0" smtClean="0">
              <a:latin typeface="SassoonPrimaryInfant" pitchFamily="2" charset="0"/>
            </a:endParaRPr>
          </a:p>
          <a:p>
            <a:r>
              <a:rPr lang="en-GB" dirty="0" smtClean="0">
                <a:latin typeface="SassoonPrimaryInfant" pitchFamily="2" charset="0"/>
              </a:rPr>
              <a:t>Safeguarding – </a:t>
            </a:r>
            <a:r>
              <a:rPr lang="en-GB" b="1" dirty="0" smtClean="0">
                <a:latin typeface="SassoonPrimaryInfant" pitchFamily="2" charset="0"/>
              </a:rPr>
              <a:t>Mrs Miller </a:t>
            </a:r>
            <a:r>
              <a:rPr lang="en-GB" dirty="0" smtClean="0">
                <a:latin typeface="SassoonPrimaryInfant" pitchFamily="2" charset="0"/>
              </a:rPr>
              <a:t>or </a:t>
            </a:r>
            <a:r>
              <a:rPr lang="en-GB" b="1" dirty="0" smtClean="0">
                <a:latin typeface="SassoonPrimaryInfant" pitchFamily="2" charset="0"/>
              </a:rPr>
              <a:t>Mrs Henderson</a:t>
            </a:r>
          </a:p>
          <a:p>
            <a:r>
              <a:rPr lang="en-GB" dirty="0" smtClean="0">
                <a:latin typeface="SassoonPrimaryInfant" pitchFamily="2" charset="0"/>
              </a:rPr>
              <a:t>PE kits </a:t>
            </a:r>
            <a:r>
              <a:rPr lang="en-GB" dirty="0" smtClean="0">
                <a:latin typeface="SassoonPrimaryInfant" pitchFamily="2" charset="0"/>
              </a:rPr>
              <a:t>needed on </a:t>
            </a:r>
            <a:r>
              <a:rPr lang="en-GB" dirty="0" smtClean="0">
                <a:latin typeface="SassoonPrimaryInfant" pitchFamily="2" charset="0"/>
              </a:rPr>
              <a:t>a Wednesday </a:t>
            </a:r>
            <a:endParaRPr lang="en-GB" dirty="0">
              <a:latin typeface="SassoonPrimaryInfant" pitchFamily="2" charset="0"/>
            </a:endParaRPr>
          </a:p>
          <a:p>
            <a:r>
              <a:rPr lang="en-GB" dirty="0" smtClean="0">
                <a:latin typeface="SassoonPrimaryInfant" pitchFamily="2" charset="0"/>
              </a:rPr>
              <a:t>Book </a:t>
            </a:r>
            <a:r>
              <a:rPr lang="en-GB" dirty="0" smtClean="0">
                <a:latin typeface="SassoonPrimaryInfant" pitchFamily="2" charset="0"/>
              </a:rPr>
              <a:t>bags- yellow book bag from Tots to Teams</a:t>
            </a:r>
            <a:endParaRPr lang="en-GB" dirty="0" smtClean="0">
              <a:latin typeface="SassoonPrimaryInfant" pitchFamily="2" charset="0"/>
            </a:endParaRPr>
          </a:p>
          <a:p>
            <a:r>
              <a:rPr lang="en-GB" dirty="0" smtClean="0">
                <a:latin typeface="SassoonPrimaryInfant" pitchFamily="2" charset="0"/>
              </a:rPr>
              <a:t>Staff in Year </a:t>
            </a:r>
            <a:r>
              <a:rPr lang="en-GB" dirty="0" smtClean="0">
                <a:latin typeface="SassoonPrimaryInfant" pitchFamily="2" charset="0"/>
              </a:rPr>
              <a:t>1- Mr Martin, Miss Atherton and Mrs Hardy </a:t>
            </a:r>
            <a:endParaRPr lang="en-GB" dirty="0" smtClean="0">
              <a:latin typeface="SassoonPrimaryInfant" pitchFamily="2" charset="0"/>
            </a:endParaRPr>
          </a:p>
          <a:p>
            <a:r>
              <a:rPr lang="en-GB" dirty="0" smtClean="0">
                <a:latin typeface="SassoonPrimaryInfant" pitchFamily="2" charset="0"/>
              </a:rPr>
              <a:t>Behaviour in Year </a:t>
            </a:r>
            <a:r>
              <a:rPr lang="en-GB" dirty="0" smtClean="0">
                <a:latin typeface="SassoonPrimaryInfant" pitchFamily="2" charset="0"/>
              </a:rPr>
              <a:t>1- Traffic light system, stickers and reminders</a:t>
            </a:r>
          </a:p>
          <a:p>
            <a:r>
              <a:rPr lang="en-GB" dirty="0" smtClean="0">
                <a:latin typeface="SassoonPrimaryInfant" pitchFamily="2" charset="0"/>
              </a:rPr>
              <a:t>Email </a:t>
            </a:r>
            <a:r>
              <a:rPr lang="en-GB" dirty="0" smtClean="0">
                <a:latin typeface="SassoonPrimaryInfant" pitchFamily="2" charset="0"/>
                <a:hlinkClick r:id="rId2"/>
              </a:rPr>
              <a:t>year1@stmarksrcprimary.co.uk</a:t>
            </a:r>
            <a:r>
              <a:rPr lang="en-GB" dirty="0" smtClean="0">
                <a:latin typeface="SassoonPrimaryInfant" pitchFamily="2" charset="0"/>
              </a:rPr>
              <a:t> with any queries or concerns and to speak to Mr Martin</a:t>
            </a:r>
            <a:endParaRPr lang="en-GB" dirty="0">
              <a:latin typeface="SassoonPrimaryInfant" pitchFamily="2" charset="0"/>
            </a:endParaRPr>
          </a:p>
        </p:txBody>
      </p:sp>
      <p:pic>
        <p:nvPicPr>
          <p:cNvPr id="11266" name="Picture 2" descr="C:\Users\apo\AppData\Local\Microsoft\Windows\Temporary Internet Files\Content.IE5\NWQTZCQ4\6723676829_fb8ed6de17_z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6672"/>
            <a:ext cx="1223797" cy="917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61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SassoonPrimaryInfant" pitchFamily="2" charset="0"/>
              </a:rPr>
              <a:t>Any other questions</a:t>
            </a:r>
            <a:r>
              <a:rPr lang="en-GB" dirty="0" smtClean="0">
                <a:latin typeface="SassoonPrimaryInfant" pitchFamily="2" charset="0"/>
              </a:rPr>
              <a:t>?</a:t>
            </a:r>
            <a:br>
              <a:rPr lang="en-GB" dirty="0" smtClean="0">
                <a:latin typeface="SassoonPrimaryInfant" pitchFamily="2" charset="0"/>
              </a:rPr>
            </a:br>
            <a:r>
              <a:rPr lang="en-GB" dirty="0">
                <a:latin typeface="SassoonPrimaryInfant" pitchFamily="2" charset="0"/>
              </a:rPr>
              <a:t/>
            </a:r>
            <a:br>
              <a:rPr lang="en-GB" dirty="0">
                <a:latin typeface="SassoonPrimaryInfant" pitchFamily="2" charset="0"/>
              </a:rPr>
            </a:br>
            <a:r>
              <a:rPr lang="en-GB" dirty="0" smtClean="0">
                <a:latin typeface="SassoonPrimaryInfant" pitchFamily="2" charset="0"/>
              </a:rPr>
              <a:t>Please feel free to contact any member of staff by phoning or emailing the office.</a:t>
            </a:r>
            <a:br>
              <a:rPr lang="en-GB" dirty="0" smtClean="0">
                <a:latin typeface="SassoonPrimaryInfant" pitchFamily="2" charset="0"/>
              </a:rPr>
            </a:br>
            <a:r>
              <a:rPr lang="en-GB" dirty="0">
                <a:latin typeface="SassoonPrimaryInfant" pitchFamily="2" charset="0"/>
              </a:rPr>
              <a:t/>
            </a:r>
            <a:br>
              <a:rPr lang="en-GB" dirty="0">
                <a:latin typeface="SassoonPrimaryInfant" pitchFamily="2" charset="0"/>
              </a:rPr>
            </a:br>
            <a:r>
              <a:rPr lang="en-GB" dirty="0" smtClean="0">
                <a:latin typeface="SassoonPrimaryInfant" pitchFamily="2" charset="0"/>
              </a:rPr>
              <a:t>Thank you</a:t>
            </a:r>
            <a:br>
              <a:rPr lang="en-GB" dirty="0" smtClean="0">
                <a:latin typeface="SassoonPrimaryInfant" pitchFamily="2" charset="0"/>
              </a:rPr>
            </a:br>
            <a:r>
              <a:rPr lang="en-GB" dirty="0">
                <a:latin typeface="SassoonPrimaryInfant" pitchFamily="2" charset="0"/>
              </a:rPr>
              <a:t/>
            </a:r>
            <a:br>
              <a:rPr lang="en-GB" dirty="0">
                <a:latin typeface="SassoonPrimaryInfant" pitchFamily="2" charset="0"/>
              </a:rPr>
            </a:br>
            <a:r>
              <a:rPr lang="en-GB" dirty="0" smtClean="0">
                <a:latin typeface="SassoonPrimaryInfant" pitchFamily="2" charset="0"/>
              </a:rPr>
              <a:t>We look forward to your child joining us </a:t>
            </a:r>
            <a:r>
              <a:rPr lang="en-GB" smtClean="0">
                <a:latin typeface="SassoonPrimaryInfant" pitchFamily="2" charset="0"/>
              </a:rPr>
              <a:t>in September </a:t>
            </a:r>
            <a:endParaRPr lang="en-GB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66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Welcome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SassoonPrimaryInfant" pitchFamily="2" charset="0"/>
              </a:rPr>
              <a:t>Due to COVID regulations we are unable to invite you in this year instead you will find some useful information on this PPT.</a:t>
            </a:r>
          </a:p>
          <a:p>
            <a:r>
              <a:rPr lang="en-GB" dirty="0" smtClean="0">
                <a:latin typeface="SassoonPrimaryInfant" pitchFamily="2" charset="0"/>
              </a:rPr>
              <a:t> Different </a:t>
            </a:r>
            <a:r>
              <a:rPr lang="en-GB" dirty="0" smtClean="0">
                <a:latin typeface="SassoonPrimaryInfant" pitchFamily="2" charset="0"/>
              </a:rPr>
              <a:t>from reception, schooling is more </a:t>
            </a:r>
            <a:r>
              <a:rPr lang="en-GB" dirty="0" smtClean="0">
                <a:latin typeface="SassoonPrimaryInfant" pitchFamily="2" charset="0"/>
              </a:rPr>
              <a:t>formal, children sit at tables when working, they begin the National Curriculum</a:t>
            </a:r>
            <a:endParaRPr lang="en-GB" dirty="0" smtClean="0">
              <a:latin typeface="SassoonPrimaryInfant" pitchFamily="2" charset="0"/>
            </a:endParaRPr>
          </a:p>
          <a:p>
            <a:r>
              <a:rPr lang="en-GB" dirty="0" smtClean="0">
                <a:latin typeface="SassoonPrimaryInfant" pitchFamily="2" charset="0"/>
              </a:rPr>
              <a:t>Much less play based learning and more formal work (but still some time for fun!)</a:t>
            </a:r>
          </a:p>
          <a:p>
            <a:r>
              <a:rPr lang="en-GB" dirty="0" smtClean="0">
                <a:latin typeface="SassoonPrimaryInfant" pitchFamily="2" charset="0"/>
              </a:rPr>
              <a:t>Curriculum Maps will be sent home each half term to make you aware of what we are getting up too</a:t>
            </a:r>
            <a:endParaRPr lang="en-GB" dirty="0" smtClean="0">
              <a:latin typeface="SassoonPrimaryInfant" pitchFamily="2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9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Reading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SassoonPrimaryInfant" pitchFamily="2" charset="0"/>
              </a:rPr>
              <a:t>Your child will be sent home with a reading book that matches their reading skills, a yellow reading diary which will have their phonics and reading level guidelines inside, and a Bug Club log-in for online reading.</a:t>
            </a:r>
            <a:endParaRPr lang="en-GB" sz="2400" dirty="0" smtClean="0">
              <a:latin typeface="SassoonPrimaryInfant" pitchFamily="2" charset="0"/>
            </a:endParaRPr>
          </a:p>
          <a:p>
            <a:r>
              <a:rPr lang="en-GB" sz="2400" b="1" dirty="0" smtClean="0">
                <a:latin typeface="SassoonPrimaryInfant" pitchFamily="2" charset="0"/>
              </a:rPr>
              <a:t>Reading Books are changed on a Monday and sent home that night. Please ensure you send them in on a Monday with a signature or comment so that we know you have read with your child. If there is no comment the book will not be changed. </a:t>
            </a:r>
            <a:endParaRPr lang="en-GB" sz="2400" b="1" dirty="0">
              <a:latin typeface="SassoonPrimaryInfant" pitchFamily="2" charset="0"/>
            </a:endParaRPr>
          </a:p>
        </p:txBody>
      </p:sp>
      <p:pic>
        <p:nvPicPr>
          <p:cNvPr id="3074" name="Picture 2" descr="C:\Users\apo\AppData\Local\Microsoft\Windows\Temporary Internet Files\Content.IE5\KMRX1U3L\reading_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013176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2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SassoonPrimaryInfant" pitchFamily="2" charset="0"/>
              </a:rPr>
              <a:t>How can you aid your child with reading?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Make it enjoyable!</a:t>
            </a:r>
          </a:p>
          <a:p>
            <a:r>
              <a:rPr lang="en-GB" dirty="0" smtClean="0">
                <a:latin typeface="SassoonPrimaryInfant" pitchFamily="2" charset="0"/>
              </a:rPr>
              <a:t>Look through the book, pick out any tricky words, make predictions about the story.</a:t>
            </a:r>
          </a:p>
          <a:p>
            <a:r>
              <a:rPr lang="en-GB" dirty="0" smtClean="0">
                <a:latin typeface="SassoonPrimaryInfant" pitchFamily="2" charset="0"/>
              </a:rPr>
              <a:t>Look out for words they already know in longer words e.g. falling</a:t>
            </a:r>
          </a:p>
          <a:p>
            <a:r>
              <a:rPr lang="en-GB" dirty="0" smtClean="0">
                <a:latin typeface="SassoonPrimaryInfant" pitchFamily="2" charset="0"/>
              </a:rPr>
              <a:t>Encourage reading with expression</a:t>
            </a:r>
          </a:p>
          <a:p>
            <a:r>
              <a:rPr lang="en-GB" dirty="0" smtClean="0">
                <a:latin typeface="SassoonPrimaryInfant" pitchFamily="2" charset="0"/>
              </a:rPr>
              <a:t>Ask questions about the story</a:t>
            </a:r>
            <a:endParaRPr lang="en-GB" dirty="0">
              <a:latin typeface="SassoonPrimaryInfant" pitchFamily="2" charset="0"/>
            </a:endParaRPr>
          </a:p>
        </p:txBody>
      </p:sp>
      <p:pic>
        <p:nvPicPr>
          <p:cNvPr id="4098" name="Picture 2" descr="C:\Users\apo\AppData\Local\Microsoft\Windows\Temporary Internet Files\Content.IE5\XOLLRVHP\SeussvilleImag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221088"/>
            <a:ext cx="1981200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70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Reading in school 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SassoonPrimaryInfant" pitchFamily="2" charset="0"/>
              </a:rPr>
              <a:t>We read twice a week in </a:t>
            </a:r>
            <a:r>
              <a:rPr lang="en-GB" dirty="0" smtClean="0">
                <a:latin typeface="SassoonPrimaryInfant" pitchFamily="2" charset="0"/>
              </a:rPr>
              <a:t>school in guided reading groups</a:t>
            </a:r>
          </a:p>
          <a:p>
            <a:r>
              <a:rPr lang="en-GB" dirty="0" smtClean="0">
                <a:latin typeface="SassoonPrimaryInfant" pitchFamily="2" charset="0"/>
              </a:rPr>
              <a:t>We try to read with children on a 1:1 basis once a week</a:t>
            </a:r>
            <a:endParaRPr lang="en-GB" dirty="0" smtClean="0">
              <a:latin typeface="SassoonPrimaryInfant" pitchFamily="2" charset="0"/>
            </a:endParaRPr>
          </a:p>
          <a:p>
            <a:r>
              <a:rPr lang="en-GB" dirty="0" smtClean="0">
                <a:latin typeface="SassoonPrimaryInfant" pitchFamily="2" charset="0"/>
              </a:rPr>
              <a:t>Reading through phonics/ comprehension- understanding what we have read</a:t>
            </a:r>
            <a:endParaRPr lang="en-GB" dirty="0" smtClean="0">
              <a:latin typeface="SassoonPrimaryInfant" pitchFamily="2" charset="0"/>
            </a:endParaRPr>
          </a:p>
          <a:p>
            <a:r>
              <a:rPr lang="en-GB" dirty="0" smtClean="0">
                <a:latin typeface="SassoonPrimaryInfant" pitchFamily="2" charset="0"/>
              </a:rPr>
              <a:t>Book Colours- </a:t>
            </a:r>
            <a:r>
              <a:rPr lang="en-GB" dirty="0" smtClean="0">
                <a:latin typeface="SassoonPrimaryInfant" pitchFamily="2" charset="0"/>
              </a:rPr>
              <a:t>Children move up book scales when they move up a phonics phase</a:t>
            </a:r>
          </a:p>
          <a:p>
            <a:r>
              <a:rPr lang="en-GB" dirty="0" smtClean="0">
                <a:latin typeface="SassoonPrimaryInfant" pitchFamily="2" charset="0"/>
              </a:rPr>
              <a:t>End </a:t>
            </a:r>
            <a:r>
              <a:rPr lang="en-GB" dirty="0" smtClean="0">
                <a:latin typeface="SassoonPrimaryInfant" pitchFamily="2" charset="0"/>
              </a:rPr>
              <a:t>of the day story/ Topic </a:t>
            </a:r>
            <a:r>
              <a:rPr lang="en-GB" dirty="0" smtClean="0">
                <a:latin typeface="SassoonPrimaryInfant" pitchFamily="2" charset="0"/>
              </a:rPr>
              <a:t>books- reading for pleasure </a:t>
            </a:r>
            <a:endParaRPr lang="en-GB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51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Writing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SassoonPrimaryInfant" pitchFamily="2" charset="0"/>
              </a:rPr>
              <a:t>When writing with your child at home please encourage correct pencil grip (tri-grip) fully developed by 7 (dough disco muscles)</a:t>
            </a:r>
          </a:p>
          <a:p>
            <a:r>
              <a:rPr lang="en-GB" dirty="0" smtClean="0">
                <a:latin typeface="SassoonPrimaryInfant" pitchFamily="2" charset="0"/>
              </a:rPr>
              <a:t>Ensure they have capital letters, full stops and finger spaces (lolly sticks if they are struggling!)</a:t>
            </a:r>
          </a:p>
          <a:p>
            <a:r>
              <a:rPr lang="en-GB" dirty="0" smtClean="0">
                <a:latin typeface="SassoonPrimaryInfant" pitchFamily="2" charset="0"/>
              </a:rPr>
              <a:t>Make writing for a </a:t>
            </a:r>
            <a:r>
              <a:rPr lang="en-GB" b="1" dirty="0" smtClean="0">
                <a:latin typeface="SassoonPrimaryInfant" pitchFamily="2" charset="0"/>
              </a:rPr>
              <a:t>real </a:t>
            </a:r>
            <a:r>
              <a:rPr lang="en-GB" b="1" dirty="0" smtClean="0">
                <a:latin typeface="SassoonPrimaryInfant" pitchFamily="2" charset="0"/>
              </a:rPr>
              <a:t>purpose- lists, labels, captions, story writing, letters, invitations, instructions, </a:t>
            </a:r>
            <a:r>
              <a:rPr lang="en-GB" b="1" dirty="0" err="1" smtClean="0">
                <a:latin typeface="SassoonPrimaryInfant" pitchFamily="2" charset="0"/>
              </a:rPr>
              <a:t>recipies</a:t>
            </a:r>
            <a:r>
              <a:rPr lang="en-GB" b="1" dirty="0" smtClean="0">
                <a:latin typeface="SassoonPrimaryInfant" pitchFamily="2" charset="0"/>
              </a:rPr>
              <a:t>  </a:t>
            </a:r>
            <a:endParaRPr lang="en-GB" b="1" dirty="0">
              <a:latin typeface="SassoonPrimaryInfant" pitchFamily="2" charset="0"/>
            </a:endParaRPr>
          </a:p>
        </p:txBody>
      </p:sp>
      <p:pic>
        <p:nvPicPr>
          <p:cNvPr id="5122" name="Picture 2" descr="C:\Users\apo\AppData\Local\Microsoft\Windows\Temporary Internet Files\Content.IE5\XOLLRVHP\hand_pencil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772816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06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Writing in school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Diaries on a Monday </a:t>
            </a:r>
            <a:r>
              <a:rPr lang="en-GB" dirty="0" smtClean="0">
                <a:latin typeface="SassoonPrimaryInfant" pitchFamily="2" charset="0"/>
              </a:rPr>
              <a:t>morning- what have you been up to at the weekend</a:t>
            </a:r>
            <a:endParaRPr lang="en-GB" dirty="0" smtClean="0">
              <a:latin typeface="SassoonPrimaryInfant" pitchFamily="2" charset="0"/>
            </a:endParaRPr>
          </a:p>
          <a:p>
            <a:r>
              <a:rPr lang="en-GB" dirty="0" smtClean="0">
                <a:latin typeface="SassoonPrimaryInfant" pitchFamily="2" charset="0"/>
              </a:rPr>
              <a:t>Literacy tasks on a Wednesday and </a:t>
            </a:r>
            <a:r>
              <a:rPr lang="en-GB" dirty="0" smtClean="0">
                <a:latin typeface="SassoonPrimaryInfant" pitchFamily="2" charset="0"/>
              </a:rPr>
              <a:t>Friday- based around a new writing technique</a:t>
            </a:r>
            <a:endParaRPr lang="en-GB" dirty="0" smtClean="0">
              <a:latin typeface="SassoonPrimaryInfant" pitchFamily="2" charset="0"/>
            </a:endParaRPr>
          </a:p>
          <a:p>
            <a:r>
              <a:rPr lang="en-GB" dirty="0" smtClean="0">
                <a:latin typeface="SassoonPrimaryInfant" pitchFamily="2" charset="0"/>
              </a:rPr>
              <a:t>Writing through Topic work, RE and Science</a:t>
            </a:r>
          </a:p>
          <a:p>
            <a:r>
              <a:rPr lang="en-GB" dirty="0" smtClean="0">
                <a:latin typeface="SassoonPrimaryInfant" pitchFamily="2" charset="0"/>
              </a:rPr>
              <a:t>Play writing </a:t>
            </a:r>
            <a:r>
              <a:rPr lang="en-GB" dirty="0" smtClean="0">
                <a:latin typeface="SassoonPrimaryInfant" pitchFamily="2" charset="0"/>
              </a:rPr>
              <a:t>tasks- free mark making </a:t>
            </a:r>
            <a:endParaRPr lang="en-GB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23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Phonics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SassoonPrimaryInfant" pitchFamily="2" charset="0"/>
              </a:rPr>
              <a:t>Phonics </a:t>
            </a:r>
            <a:r>
              <a:rPr lang="en-GB" dirty="0" smtClean="0">
                <a:latin typeface="SassoonPrimaryInfant" pitchFamily="2" charset="0"/>
              </a:rPr>
              <a:t>is </a:t>
            </a:r>
            <a:r>
              <a:rPr lang="en-GB" dirty="0" smtClean="0">
                <a:latin typeface="SassoonPrimaryInfant" pitchFamily="2" charset="0"/>
              </a:rPr>
              <a:t>still completed daily </a:t>
            </a:r>
            <a:r>
              <a:rPr lang="en-GB" dirty="0" smtClean="0">
                <a:latin typeface="SassoonPrimaryInfant" pitchFamily="2" charset="0"/>
              </a:rPr>
              <a:t>and </a:t>
            </a:r>
            <a:r>
              <a:rPr lang="en-GB" dirty="0" smtClean="0">
                <a:latin typeface="SassoonPrimaryInfant" pitchFamily="2" charset="0"/>
              </a:rPr>
              <a:t>individually targets the need of each child in the </a:t>
            </a:r>
            <a:r>
              <a:rPr lang="en-GB" dirty="0" smtClean="0">
                <a:latin typeface="SassoonPrimaryInfant" pitchFamily="2" charset="0"/>
              </a:rPr>
              <a:t>class by placing them in their Phase groups. We use ‘Letters and Sounds’ and ‘Jolly Phonics’</a:t>
            </a:r>
            <a:endParaRPr lang="en-GB" dirty="0" smtClean="0">
              <a:latin typeface="SassoonPrimaryInfant" pitchFamily="2" charset="0"/>
            </a:endParaRPr>
          </a:p>
          <a:p>
            <a:r>
              <a:rPr lang="en-GB" dirty="0" smtClean="0">
                <a:latin typeface="SassoonPrimaryInfant" pitchFamily="2" charset="0"/>
              </a:rPr>
              <a:t>Phonics screening check to be completed by the government/ school in May/June time- They continue with phonics in year 2 if </a:t>
            </a:r>
            <a:r>
              <a:rPr lang="en-GB" dirty="0" smtClean="0">
                <a:latin typeface="SassoonPrimaryInfant" pitchFamily="2" charset="0"/>
              </a:rPr>
              <a:t>needed. We will host a Phonics Screening meeting nearer the time. </a:t>
            </a:r>
            <a:endParaRPr lang="en-GB" dirty="0" smtClean="0">
              <a:latin typeface="SassoonPrimaryInfant" pitchFamily="2" charset="0"/>
            </a:endParaRPr>
          </a:p>
          <a:p>
            <a:r>
              <a:rPr lang="en-GB" dirty="0" smtClean="0">
                <a:latin typeface="SassoonPrimaryInfant" pitchFamily="2" charset="0"/>
              </a:rPr>
              <a:t>If children </a:t>
            </a:r>
            <a:r>
              <a:rPr lang="en-GB" dirty="0" smtClean="0">
                <a:latin typeface="SassoonPrimaryInfant" pitchFamily="2" charset="0"/>
              </a:rPr>
              <a:t>struggle </a:t>
            </a:r>
            <a:r>
              <a:rPr lang="en-GB" dirty="0" smtClean="0">
                <a:latin typeface="SassoonPrimaryInfant" pitchFamily="2" charset="0"/>
              </a:rPr>
              <a:t>with reading </a:t>
            </a:r>
            <a:r>
              <a:rPr lang="en-GB" dirty="0" smtClean="0">
                <a:latin typeface="SassoonPrimaryInfant" pitchFamily="2" charset="0"/>
              </a:rPr>
              <a:t>encourage them to </a:t>
            </a:r>
            <a:r>
              <a:rPr lang="en-GB" dirty="0" smtClean="0">
                <a:latin typeface="SassoonPrimaryInfant" pitchFamily="2" charset="0"/>
              </a:rPr>
              <a:t>sound out the </a:t>
            </a:r>
            <a:r>
              <a:rPr lang="en-GB" dirty="0" smtClean="0">
                <a:latin typeface="SassoonPrimaryInfant" pitchFamily="2" charset="0"/>
              </a:rPr>
              <a:t>words- segmenting and blending</a:t>
            </a:r>
            <a:endParaRPr lang="en-GB" dirty="0">
              <a:latin typeface="SassoonPrimaryInfant" pitchFamily="2" charset="0"/>
            </a:endParaRPr>
          </a:p>
        </p:txBody>
      </p:sp>
      <p:pic>
        <p:nvPicPr>
          <p:cNvPr id="6146" name="Picture 2" descr="C:\Users\apo\AppData\Local\Microsoft\Windows\Temporary Internet Files\Content.IE5\FK4E9ISH\word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32656"/>
            <a:ext cx="1966182" cy="1260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4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Phonics in School 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SassoonPrimaryInfant" pitchFamily="2" charset="0"/>
              </a:rPr>
              <a:t>Jolly </a:t>
            </a:r>
            <a:r>
              <a:rPr lang="en-GB" dirty="0" smtClean="0">
                <a:latin typeface="SassoonPrimaryInfant" pitchFamily="2" charset="0"/>
              </a:rPr>
              <a:t>Phonics- </a:t>
            </a:r>
            <a:r>
              <a:rPr lang="en-GB" dirty="0" err="1" smtClean="0">
                <a:latin typeface="SassoonPrimaryInfant" pitchFamily="2" charset="0"/>
              </a:rPr>
              <a:t>Youtube</a:t>
            </a:r>
            <a:r>
              <a:rPr lang="en-GB" dirty="0" smtClean="0">
                <a:latin typeface="SassoonPrimaryInfant" pitchFamily="2" charset="0"/>
              </a:rPr>
              <a:t> clip how to pronounce </a:t>
            </a:r>
            <a:r>
              <a:rPr lang="en-GB" dirty="0">
                <a:latin typeface="SassoonPrimaryInfant" pitchFamily="2" charset="0"/>
              </a:rPr>
              <a:t>the </a:t>
            </a:r>
            <a:r>
              <a:rPr lang="en-GB" dirty="0" smtClean="0">
                <a:latin typeface="SassoonPrimaryInfant" pitchFamily="2" charset="0"/>
              </a:rPr>
              <a:t>sounds </a:t>
            </a:r>
            <a:r>
              <a:rPr lang="en-GB" dirty="0" smtClean="0">
                <a:latin typeface="SassoonPrimaryInfant" pitchFamily="2" charset="0"/>
                <a:hlinkClick r:id="rId2"/>
              </a:rPr>
              <a:t>https</a:t>
            </a:r>
            <a:r>
              <a:rPr lang="en-GB" dirty="0">
                <a:latin typeface="SassoonPrimaryInfant" pitchFamily="2" charset="0"/>
                <a:hlinkClick r:id="rId2"/>
              </a:rPr>
              <a:t>://</a:t>
            </a:r>
            <a:r>
              <a:rPr lang="en-GB" dirty="0" smtClean="0">
                <a:latin typeface="SassoonPrimaryInfant" pitchFamily="2" charset="0"/>
                <a:hlinkClick r:id="rId2"/>
              </a:rPr>
              <a:t>www.youtube.com/watch?v=jvAYUvQUrGo</a:t>
            </a:r>
            <a:r>
              <a:rPr lang="en-GB" dirty="0" smtClean="0">
                <a:latin typeface="SassoonPrimaryInfant" pitchFamily="2" charset="0"/>
              </a:rPr>
              <a:t> </a:t>
            </a:r>
            <a:endParaRPr lang="en-GB" dirty="0" smtClean="0">
              <a:latin typeface="SassoonPrimaryInfant" pitchFamily="2" charset="0"/>
            </a:endParaRPr>
          </a:p>
          <a:p>
            <a:r>
              <a:rPr lang="en-GB" dirty="0" smtClean="0">
                <a:latin typeface="SassoonPrimaryInfant" pitchFamily="2" charset="0"/>
              </a:rPr>
              <a:t>Letters and sounds- phase 1-2 Nursery, Phase 2-4 Reception, Phase 4-6 Year </a:t>
            </a:r>
            <a:r>
              <a:rPr lang="en-GB" dirty="0" smtClean="0">
                <a:latin typeface="SassoonPrimaryInfant" pitchFamily="2" charset="0"/>
              </a:rPr>
              <a:t>1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  <a:hlinkClick r:id="rId3"/>
              </a:rPr>
              <a:t>https://</a:t>
            </a:r>
            <a:r>
              <a:rPr lang="en-GB" dirty="0" smtClean="0">
                <a:latin typeface="SassoonPrimaryInfant" pitchFamily="2" charset="0"/>
                <a:hlinkClick r:id="rId3"/>
              </a:rPr>
              <a:t>www.gov.uk/government/publications/letters-and-sounds</a:t>
            </a:r>
            <a:r>
              <a:rPr lang="en-GB" dirty="0" smtClean="0">
                <a:latin typeface="SassoonPrimaryInfant" pitchFamily="2" charset="0"/>
              </a:rPr>
              <a:t> </a:t>
            </a:r>
            <a:endParaRPr lang="en-GB" dirty="0" smtClean="0">
              <a:latin typeface="SassoonPrimaryInfant" pitchFamily="2" charset="0"/>
            </a:endParaRPr>
          </a:p>
          <a:p>
            <a:r>
              <a:rPr lang="en-GB" dirty="0" smtClean="0">
                <a:latin typeface="SassoonPrimaryInfant" pitchFamily="2" charset="0"/>
              </a:rPr>
              <a:t>Sounds and Words </a:t>
            </a:r>
            <a:r>
              <a:rPr lang="en-GB" dirty="0" smtClean="0">
                <a:latin typeface="SassoonPrimaryInfant" pitchFamily="2" charset="0"/>
              </a:rPr>
              <a:t>will be sent </a:t>
            </a:r>
            <a:r>
              <a:rPr lang="en-GB" dirty="0" smtClean="0">
                <a:latin typeface="SassoonPrimaryInfant" pitchFamily="2" charset="0"/>
              </a:rPr>
              <a:t>home </a:t>
            </a:r>
            <a:r>
              <a:rPr lang="en-GB" dirty="0" smtClean="0">
                <a:latin typeface="SassoonPrimaryInfant" pitchFamily="2" charset="0"/>
              </a:rPr>
              <a:t>to support your child’s Phonics learning further</a:t>
            </a:r>
            <a:endParaRPr lang="en-GB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7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875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Welcome to Year 1!</vt:lpstr>
      <vt:lpstr>Welcome</vt:lpstr>
      <vt:lpstr>Reading</vt:lpstr>
      <vt:lpstr>How can you aid your child with reading?</vt:lpstr>
      <vt:lpstr>Reading in school </vt:lpstr>
      <vt:lpstr>Writing</vt:lpstr>
      <vt:lpstr>Writing in school</vt:lpstr>
      <vt:lpstr>Phonics</vt:lpstr>
      <vt:lpstr>Phonics in School </vt:lpstr>
      <vt:lpstr>Maths</vt:lpstr>
      <vt:lpstr>Spelling and Times Tables </vt:lpstr>
      <vt:lpstr>Science </vt:lpstr>
      <vt:lpstr>Other Subjects</vt:lpstr>
      <vt:lpstr>Other bits and bobs…</vt:lpstr>
      <vt:lpstr>Any other questions?  Please feel free to contact any member of staff by phoning or emailing the office.  Thank you  We look forward to your child joining us in September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 1!</dc:title>
  <dc:creator>itassne</dc:creator>
  <cp:lastModifiedBy>itassne</cp:lastModifiedBy>
  <cp:revision>8</cp:revision>
  <dcterms:created xsi:type="dcterms:W3CDTF">2018-10-01T11:00:31Z</dcterms:created>
  <dcterms:modified xsi:type="dcterms:W3CDTF">2021-06-09T16:03:16Z</dcterms:modified>
</cp:coreProperties>
</file>